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2" r:id="rId3"/>
    <p:sldId id="263" r:id="rId4"/>
    <p:sldId id="264" r:id="rId5"/>
    <p:sldId id="268" r:id="rId6"/>
    <p:sldId id="285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6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Pretendard Medium" panose="02000503000000020004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9"/>
  </p:normalViewPr>
  <p:slideViewPr>
    <p:cSldViewPr snapToGrid="0">
      <p:cViewPr varScale="1">
        <p:scale>
          <a:sx n="107" d="100"/>
          <a:sy n="107" d="100"/>
        </p:scale>
        <p:origin x="4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82D63-DA51-0341-BE82-175D91F19E2D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027DF-2E60-9C4A-B471-CC41FBF90D7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75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C497D58-B288-7735-FD98-DF39CD61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23563EFC-3DEC-0FA8-7892-E767D429C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44F207AA-03DD-1BE7-AEB1-C2B92C039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78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4E1C0CC-3903-5F2D-2576-A26916FF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C099C674-0ED4-28DD-704D-B63CC326E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54D46EF2-1B54-38EC-8477-4704245B9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60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E1D4BED-39AB-2022-DCB9-FCEB71A35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5E66B6BF-91D4-AE05-D160-DFD996B65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C21FFB77-4BF6-5216-A941-329AA82A1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81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BE1E07E-A20B-214C-DD34-E37D01CE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C89D668C-54E6-DB30-5318-86EBD7703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C7BC8D8F-69DD-B1CD-954A-3817CF3BD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2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81020F3-F989-D3DF-D320-97D8DE47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AB855BB7-35B5-B0BC-7BBA-57B97B198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697A6E84-40D3-F90D-C390-CD7A4BFC7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556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BE9200F-5ADE-EF2B-BDA3-23B95095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0E04314A-D164-917A-943F-6E57C67940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96B34DF6-04CA-DACA-81B6-891EFB91B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30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8DFA129-29F3-4886-3EEC-A1CB3DC6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2D17CF1E-D365-8689-3219-A8B54488ED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34863C00-067C-618E-4BDD-F1A7340BF1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478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833B513-C817-1C69-F78E-8FD13776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3117385F-FACC-982E-8554-0284730D0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BBF4FF97-6904-2247-CF7C-BF42E5CD1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003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9625743-AF68-C602-B466-306F759F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C5D19215-D93F-F2E5-A343-2118FE2E3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EAF5D773-0317-C00C-60EB-2E362B951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47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3AE87B1-487F-0B0E-1A72-4DA7C14EB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A73F9974-0E3B-8C78-8F98-BB519D344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3152F896-99B3-B092-A9A7-66EC6DD456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CA42A388-09C8-DB4E-78A0-5C0D804D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5D2D97CA-5CD0-AA39-CAB8-F97E39876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FFD1E0F6-162D-28F2-E888-CD955E10D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88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61A45EC-F503-EED1-6802-9FD02FFE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11CDA282-2BCD-5F8D-8DAD-75B501F43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F510076C-7DAD-DDF9-9878-94A8A1E0D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47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65B92976-8D52-3126-F5D9-C599175E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5E3D2353-B713-4FBB-3580-91BDEC193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1A93B343-B70C-8604-97E5-75C73421E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5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0CED3149-D632-9173-B7F7-F9AD8EEE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AA719878-4863-F9C0-C890-4E9481670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EB6D273B-D695-75C2-706E-0B8C44B95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66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65007231-23FD-49D5-3060-0AD921FE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EB969831-EBC2-66ED-1C8D-9288627AC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998FDD93-1647-7434-4658-2481007A3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85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A121130-AF1B-444E-3587-22884CA6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49C4F84B-694E-26F0-4A76-2FAEA20D2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FCA4480F-CEF5-3DDE-C122-28D625CEB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07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66C9E53B-4D4A-7E18-6FEC-320BAF36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C2E4E52D-BE47-0EB0-2EBC-5D2A1DC0C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11A8D013-E9AA-7724-3E50-35A0399A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063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545DCB8-4D50-2994-2103-259ABC94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088e68f47_4_20:notes">
            <a:extLst>
              <a:ext uri="{FF2B5EF4-FFF2-40B4-BE49-F238E27FC236}">
                <a16:creationId xmlns:a16="http://schemas.microsoft.com/office/drawing/2014/main" id="{A15F2B34-AB11-E4D7-FCDA-E1572A629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088e68f47_4_20:notes">
            <a:extLst>
              <a:ext uri="{FF2B5EF4-FFF2-40B4-BE49-F238E27FC236}">
                <a16:creationId xmlns:a16="http://schemas.microsoft.com/office/drawing/2014/main" id="{38B7AE17-29B0-473D-F026-4B35FA5DD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95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FCEEA-CF6F-2EDA-4C34-EFDAF4303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F57697-386C-8B57-BD8F-FFA6F23AA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FA252-244F-F6C6-EC27-C5BAC05C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BCFEF-6759-33C2-FF9B-7FDEFF7D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71351-E5EA-8B6C-1FED-735E7E20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0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CA529-519B-9034-51F6-33A3D59D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9E18AA-BE64-E3EA-36A8-3638EB0A5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055E0-83CB-2C8C-C206-D6DBA701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2ADB7-63EA-61C4-1EA6-D082D120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26083-FB04-C115-FAAE-688BD06D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02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BA3B54-CC80-8C8C-AA27-E498C3EF6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E455C-8CD6-C1BF-7F14-546319D85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AE2E7-288C-5BAB-07E2-603620F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A28C0-5D30-6BE9-7B50-F3A1DC84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435AB-A49C-7AB0-4B9F-EF88F867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0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034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1D053-E9E4-9F3F-9CD5-49D4036D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29F79-1899-9636-E637-A4670ACDD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E4DC5-0CC7-4DEC-A33D-6503E4C1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B0B0C-75EC-9412-ABDD-33188996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25F6D-ADDF-5EDD-E789-FC279F00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39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862F-1546-7A36-89FA-18F74A75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2C3EB-138A-D7F2-E9CE-6338F3850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E7EB3-4E1E-8EB5-2800-68C69C40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CD2FA-F337-6EE5-D84A-42A2EC1A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F9B59-B1BC-5D42-DD2F-EF9D18EA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88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439F7-9CD5-8B83-11B9-2074B1C7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D3DFA-DD42-22CB-56AF-8481EB00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7C9E5-6C79-2737-1E95-926AD59E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AEE18-23EF-4069-FB3F-736CB8AA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D6FC-138C-B701-2ED8-09BC2A1E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FAFA1-03B8-465D-062C-4F321884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75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D4F23-0343-F4A6-34A2-8731609E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D60F1-64F4-35DC-4428-7A727800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02F3C5-8B0E-53AA-C759-F391B74C3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71C20A-2A18-8AB2-ACFF-0C730D7A7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521ADE-A8C0-25EC-7C1C-2E38E61D6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B5EAC2-C499-94FB-9A05-3A096B8A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48C22F-81D2-6795-0858-F6DE072D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3F98A-3856-F510-060E-B723C6C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7DFA6-7655-16B7-093A-A2B493E3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2FAFD8-FB7E-08F2-DEBE-F9C13DBA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358F01-69FB-5CB0-163D-E24BF54B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8F1C2E-014A-42F6-0C13-16515805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21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9A73FB-B8CB-4764-BCAE-B9007DD3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AA4218-D22A-AB7D-6900-226448A5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E2DA7-7BAF-93D0-E109-4812DBF4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11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7514E-74CC-03CC-781D-1A0091EC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EA67D-EBD3-1693-1F1B-BC8D6A383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67B6A4-029D-AFA6-EB77-C9113D81D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957E6-2D1B-3D2A-A0DD-DFF4512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93B88-7490-48D0-4481-05ECDEF3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598EA4-6488-73CC-7723-D47FB32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02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293C0-F3C2-E872-2C97-B6677D75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97E1FE-6ABF-3889-1F42-352A4941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884E0C-90EB-44D0-C22E-BF76BD92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805B33-C36C-3AD5-0829-B9A5BFE0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5BD5B9-EE8D-4E42-42A0-61534890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3083EB-ECFB-7598-B963-9A83536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626740-B56E-97E3-3AC3-ECD64D10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6359B-D6E5-41A9-93A6-0572319F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F8FFE-5433-6D0F-A34E-FB613ED2F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1A648-FED3-0D4D-B194-75E6866159FB}" type="datetimeFigureOut">
              <a:rPr kumimoji="1" lang="ko-KR" altLang="en-US" smtClean="0"/>
              <a:t>2025. 7. 31.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8E87A-76B3-829E-F26E-6D49F940C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D42E9-4861-1FC5-E254-AB5D930CD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47E00-0AAB-7A4F-81FA-237DA8CD44BA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93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D76DC-C61F-C388-298C-112DB42F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18"/>
            <a:ext cx="10515600" cy="3762102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DGIST </a:t>
            </a:r>
            <a:r>
              <a:rPr kumimoji="1" lang="ko-KR" altLang="en-US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여름인턴 </a:t>
            </a:r>
            <a:r>
              <a:rPr kumimoji="1" lang="en-US" altLang="ko-KR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  <a:r>
              <a:rPr kumimoji="1" lang="ko-KR" altLang="en-US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주차</a:t>
            </a:r>
            <a:br>
              <a:rPr kumimoji="1" lang="en-US" altLang="ko-KR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ko-KR" altLang="en-US" sz="6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최종 보고서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0E6CB-9919-F3D1-A2A5-5FD12D489C13}"/>
              </a:ext>
            </a:extLst>
          </p:cNvPr>
          <p:cNvSpPr txBox="1"/>
          <p:nvPr/>
        </p:nvSpPr>
        <p:spPr>
          <a:xfrm>
            <a:off x="565067" y="6033272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 권태완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조후연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박준석</a:t>
            </a:r>
          </a:p>
        </p:txBody>
      </p:sp>
      <p:pic>
        <p:nvPicPr>
          <p:cNvPr id="15" name="그림 14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0F5BD6-8FBE-BF33-4E69-93284E04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pic>
        <p:nvPicPr>
          <p:cNvPr id="3" name="그림 2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0037AB-2D52-DF6C-22FA-1D2BA352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23" t="14754" r="14962" b="-544"/>
          <a:stretch>
            <a:fillRect/>
          </a:stretch>
        </p:blipFill>
        <p:spPr>
          <a:xfrm>
            <a:off x="9120249" y="3123246"/>
            <a:ext cx="3070761" cy="37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8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AEBEE328-A0BD-F3B9-84CE-4ED65651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06E644-F474-518E-7004-221BFF3F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8C415772-61A8-6BCD-DAAC-EF60D99EFEB4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35E376-ECEB-3C39-7FD1-F3B0FB6C884A}"/>
              </a:ext>
            </a:extLst>
          </p:cNvPr>
          <p:cNvGrpSpPr/>
          <p:nvPr/>
        </p:nvGrpSpPr>
        <p:grpSpPr>
          <a:xfrm>
            <a:off x="6745185" y="1650670"/>
            <a:ext cx="5469576" cy="5248040"/>
            <a:chOff x="5903025" y="1080304"/>
            <a:chExt cx="6276109" cy="57727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769464E-E046-E7B3-5F34-8E2D24F0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026" y="4460378"/>
              <a:ext cx="6276108" cy="23927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EA3C2-06A8-D244-147C-911A33BD7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025" y="1080304"/>
              <a:ext cx="6276109" cy="338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921D26-F0B5-FE00-62FD-B052591891FD}"/>
              </a:ext>
            </a:extLst>
          </p:cNvPr>
          <p:cNvSpPr txBox="1"/>
          <p:nvPr/>
        </p:nvSpPr>
        <p:spPr>
          <a:xfrm>
            <a:off x="546265" y="1721922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subbytes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작동시간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41.72s-31.67s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4ACB51-A612-2C53-0166-F7CB12D9B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931" y="3528405"/>
            <a:ext cx="4635253" cy="33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1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AF575EFA-B1EB-355A-AC8C-3A92EAEA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98862D-4529-8E62-0B9F-D6CE170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D215199E-6274-2B4C-B819-3897D6A86FD6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482A8F-5B02-3E0F-1A8D-06BA13997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9" y="1733027"/>
            <a:ext cx="6145636" cy="411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E5188-B26F-A787-1A00-D02C60224F92}"/>
              </a:ext>
            </a:extLst>
          </p:cNvPr>
          <p:cNvSpPr txBox="1"/>
          <p:nvPr/>
        </p:nvSpPr>
        <p:spPr>
          <a:xfrm>
            <a:off x="1021279" y="1995055"/>
            <a:ext cx="2220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ShiftRows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작동시간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0.59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-0.50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소모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F4357-0942-696F-CE80-5E1115B2582A}"/>
              </a:ext>
            </a:extLst>
          </p:cNvPr>
          <p:cNvSpPr txBox="1"/>
          <p:nvPr/>
        </p:nvSpPr>
        <p:spPr>
          <a:xfrm>
            <a:off x="1045029" y="4429496"/>
            <a:ext cx="4690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현재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shiftrows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결과값이 잘못되어 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연산 결과가 표준과 맞지 않는 상황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해결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  <a:sym typeface="Wingdings" pitchFamily="2" charset="2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mask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를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list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 그대로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넣었어야했는데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encode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하고 넣어서 생겨버린 일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…</a:t>
            </a:r>
            <a:endParaRPr kumimoji="1" lang="en-US" altLang="ko-KR" strike="sngStrike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01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45DA5E8B-01B8-228F-EF64-B4D66105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7B36C7-27D8-E09D-66C3-3F7193B0C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527AC03A-FAFB-8D79-DD96-FE9A08E790DA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 descr="텍스트, 친필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F7C117-1E97-3E59-6956-C62E93A0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066" y="2087087"/>
            <a:ext cx="5611571" cy="4281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1F90F3-9CD1-BED7-DA12-EFD86A23CF72}"/>
              </a:ext>
            </a:extLst>
          </p:cNvPr>
          <p:cNvSpPr txBox="1"/>
          <p:nvPr/>
        </p:nvSpPr>
        <p:spPr>
          <a:xfrm>
            <a:off x="336364" y="165067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MixColumns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구현 방법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A85DFC-247C-7CDD-E5F3-22D4AE841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38903"/>
              </p:ext>
            </p:extLst>
          </p:nvPr>
        </p:nvGraphicFramePr>
        <p:xfrm>
          <a:off x="336363" y="2250903"/>
          <a:ext cx="4536374" cy="3680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187">
                  <a:extLst>
                    <a:ext uri="{9D8B030D-6E8A-4147-A177-3AD203B41FA5}">
                      <a16:colId xmlns:a16="http://schemas.microsoft.com/office/drawing/2014/main" val="2150298846"/>
                    </a:ext>
                  </a:extLst>
                </a:gridCol>
                <a:gridCol w="2268187">
                  <a:extLst>
                    <a:ext uri="{9D8B030D-6E8A-4147-A177-3AD203B41FA5}">
                      <a16:colId xmlns:a16="http://schemas.microsoft.com/office/drawing/2014/main" val="4168704861"/>
                    </a:ext>
                  </a:extLst>
                </a:gridCol>
              </a:tblGrid>
              <a:tr h="920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2X_{00} + 3X_{10} + 1X_{20} + 1X_{30}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2X_{01} + 3X_{11} + 1X_{21} + 1X_{31}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28549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1X_{00} + 2X_{10} + 3X_{20} + 1X_{30}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1X_{01} + 2X_{11} + 3X_{21} + 1X_{31}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30732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1X_{00} + 1X_{10} + 2X_{20} + 3X_{30}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1X_{01} + 1X_{11} + 2X_{21} + 3X_{31}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65024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3X_{00} + 1X_{10} + 1X_{20} + 2X_{30}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3X_{01} + 1X_{11} + 1X_{21} + 2X_{31}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35549"/>
                  </a:ext>
                </a:extLst>
              </a:tr>
            </a:tbl>
          </a:graphicData>
        </a:graphic>
      </p:graphicFrame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FF6E415D-713F-08A7-0177-9A1CD29C9A59}"/>
              </a:ext>
            </a:extLst>
          </p:cNvPr>
          <p:cNvSpPr/>
          <p:nvPr/>
        </p:nvSpPr>
        <p:spPr>
          <a:xfrm>
            <a:off x="5184329" y="3429000"/>
            <a:ext cx="748145" cy="143691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C6A25-9701-8A0D-690D-442B273959A4}"/>
              </a:ext>
            </a:extLst>
          </p:cNvPr>
          <p:cNvSpPr txBox="1"/>
          <p:nvPr/>
        </p:nvSpPr>
        <p:spPr>
          <a:xfrm>
            <a:off x="336363" y="6183476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gf_mult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구현 설명은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에서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8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0AB17B2-A3B1-ECAF-3F9F-4C3FEC7F1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2B13F5-50E1-1C45-468E-7190096D9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969206F3-C41A-10A4-203A-812EA307C28C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4EC22C-9815-758F-D1BC-19BCEEC5431F}"/>
              </a:ext>
            </a:extLst>
          </p:cNvPr>
          <p:cNvGrpSpPr/>
          <p:nvPr/>
        </p:nvGrpSpPr>
        <p:grpSpPr>
          <a:xfrm>
            <a:off x="4677888" y="2072244"/>
            <a:ext cx="7501247" cy="4785756"/>
            <a:chOff x="309748" y="1454524"/>
            <a:chExt cx="7772400" cy="52341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D05A66-6C91-D641-D0E8-7A156098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748" y="1454524"/>
              <a:ext cx="7772400" cy="121762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120A88-AF9B-762A-9E4D-A1F66BC5C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748" y="2672151"/>
              <a:ext cx="7772400" cy="248255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84F1C71-7D21-A815-4466-DA6227CC6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748" y="5154710"/>
              <a:ext cx="7772400" cy="153392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ED3048-C407-2FE5-9F5A-23335FCC9A80}"/>
              </a:ext>
            </a:extLst>
          </p:cNvPr>
          <p:cNvSpPr txBox="1"/>
          <p:nvPr/>
        </p:nvSpPr>
        <p:spPr>
          <a:xfrm>
            <a:off x="473737" y="1650669"/>
            <a:ext cx="2257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MixColumns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96.42s-89.58s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 20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감소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07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D8B5369-943A-AB56-DF05-24C9D12C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8E5BEF-EA7C-D2A8-1768-07639D7F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B899EC11-CA42-7FD1-366D-170B25434745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B219E-FEB6-AC44-F5C0-CC3DD4D67B2F}"/>
              </a:ext>
            </a:extLst>
          </p:cNvPr>
          <p:cNvSpPr txBox="1"/>
          <p:nvPr/>
        </p:nvSpPr>
        <p:spPr>
          <a:xfrm>
            <a:off x="1223159" y="1867597"/>
            <a:ext cx="6935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라운드 당 평균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140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암호화 전체 파이프라인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1370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캐싱으로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인해 라운드가 지남에 따라 모든 연산 속도 최대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 감소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2048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병렬 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of Encryption = 0.66s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XOR = 0.014s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SubBytes = 0.02s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ShiftRows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0.00027s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MixColumns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0.047s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Bootstrapping time =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건당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9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9F5D6437-1851-3C5F-7867-99FBB7AAA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ECC29A-24FC-96CB-F505-0F6CB489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1AA1B6B9-1F3F-6ACD-5EEF-C19E0EEBE24F}"/>
              </a:ext>
            </a:extLst>
          </p:cNvPr>
          <p:cNvSpPr txBox="1"/>
          <p:nvPr/>
        </p:nvSpPr>
        <p:spPr>
          <a:xfrm>
            <a:off x="174667" y="151367"/>
            <a:ext cx="269916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AES - 128</a:t>
            </a:r>
            <a:endParaRPr sz="40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9A12F-93F5-6BB6-FCA2-4A46F7AA87E7}"/>
              </a:ext>
            </a:extLst>
          </p:cNvPr>
          <p:cNvSpPr txBox="1"/>
          <p:nvPr/>
        </p:nvSpPr>
        <p:spPr>
          <a:xfrm>
            <a:off x="2386368" y="3044279"/>
            <a:ext cx="7327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7" name="그림 6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9DBE15-676E-4426-255A-4D26AD2D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3" t="14754" r="14962" b="-544"/>
          <a:stretch>
            <a:fillRect/>
          </a:stretch>
        </p:blipFill>
        <p:spPr>
          <a:xfrm>
            <a:off x="9714015" y="3847699"/>
            <a:ext cx="2476995" cy="30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C8AA9C4A-D322-6FFD-A1F5-58FDCD4F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0E7276-1E72-4295-5B33-6C3E45DE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974ECDF9-D832-8B8F-01A3-7F4F50D8BAC5}"/>
              </a:ext>
            </a:extLst>
          </p:cNvPr>
          <p:cNvSpPr txBox="1"/>
          <p:nvPr/>
        </p:nvSpPr>
        <p:spPr>
          <a:xfrm>
            <a:off x="174667" y="151367"/>
            <a:ext cx="732764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5571E-B197-84A8-72EB-295AA39783B0}"/>
              </a:ext>
            </a:extLst>
          </p:cNvPr>
          <p:cNvSpPr txBox="1"/>
          <p:nvPr/>
        </p:nvSpPr>
        <p:spPr>
          <a:xfrm>
            <a:off x="1484416" y="1923803"/>
            <a:ext cx="160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Inv-SubBytes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40.12s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1E8881-DB95-5119-F1E4-C09AD73FEBA5}"/>
              </a:ext>
            </a:extLst>
          </p:cNvPr>
          <p:cNvGrpSpPr/>
          <p:nvPr/>
        </p:nvGrpSpPr>
        <p:grpSpPr>
          <a:xfrm>
            <a:off x="7232072" y="1805049"/>
            <a:ext cx="4959927" cy="5052951"/>
            <a:chOff x="4419600" y="-55009"/>
            <a:chExt cx="7772400" cy="69130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C7F0F1-6E44-B177-CD6B-8CF2AF2F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138133"/>
              <a:ext cx="7772400" cy="27198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0D450-AEDA-0ABE-938A-5C1DA26D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600" y="-55009"/>
              <a:ext cx="7772400" cy="419314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2DF520E-7B2B-4BDF-28F0-4657405F6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03" y="3666322"/>
            <a:ext cx="4589071" cy="31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0507125-FE46-A519-4095-A2967F9E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82D0AB-CAC9-BE7E-9513-3F3078C4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769D0AE3-3B79-2D08-E766-EA4120834643}"/>
              </a:ext>
            </a:extLst>
          </p:cNvPr>
          <p:cNvSpPr txBox="1"/>
          <p:nvPr/>
        </p:nvSpPr>
        <p:spPr>
          <a:xfrm>
            <a:off x="174667" y="151367"/>
            <a:ext cx="732764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0EC83-0E38-9966-14F6-D6B4EB24F093}"/>
              </a:ext>
            </a:extLst>
          </p:cNvPr>
          <p:cNvSpPr txBox="1"/>
          <p:nvPr/>
        </p:nvSpPr>
        <p:spPr>
          <a:xfrm>
            <a:off x="1306286" y="1995054"/>
            <a:ext cx="16642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Inv-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ShiftRows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0.58s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 1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감소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46CF5-01E9-E50D-DE38-E2EC4A95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735" y="2065020"/>
            <a:ext cx="7772400" cy="47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2D53832-4C0D-AFD4-B6E6-0F8107109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5E854A-3E0E-39D6-036E-2FAE351D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25C7656B-2348-C54C-129E-A888275498C3}"/>
              </a:ext>
            </a:extLst>
          </p:cNvPr>
          <p:cNvSpPr txBox="1"/>
          <p:nvPr/>
        </p:nvSpPr>
        <p:spPr>
          <a:xfrm>
            <a:off x="174667" y="151367"/>
            <a:ext cx="732764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8" name="그림 7" descr="텍스트, 친필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790FE1-7459-B1C5-3F3D-7051BAC0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093" y="2198986"/>
            <a:ext cx="6740042" cy="4659014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34F3BE-D1D0-3515-A770-F8D47339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3212"/>
              </p:ext>
            </p:extLst>
          </p:nvPr>
        </p:nvGraphicFramePr>
        <p:xfrm>
          <a:off x="174667" y="2526018"/>
          <a:ext cx="4536374" cy="3680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187">
                  <a:extLst>
                    <a:ext uri="{9D8B030D-6E8A-4147-A177-3AD203B41FA5}">
                      <a16:colId xmlns:a16="http://schemas.microsoft.com/office/drawing/2014/main" val="2150298846"/>
                    </a:ext>
                  </a:extLst>
                </a:gridCol>
                <a:gridCol w="2268187">
                  <a:extLst>
                    <a:ext uri="{9D8B030D-6E8A-4147-A177-3AD203B41FA5}">
                      <a16:colId xmlns:a16="http://schemas.microsoft.com/office/drawing/2014/main" val="4168704861"/>
                    </a:ext>
                  </a:extLst>
                </a:gridCol>
              </a:tblGrid>
              <a:tr h="920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2X_{00} + 3X_{10} + 1X_{20} + 1X_{30}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2X_{01} + 3X_{11} + 1X_{21} + 1X_{31}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28549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1X_{00} + 2X_{10} + 3X_{20} + 1X_{30}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1X_{01} + 2X_{11} + 3X_{21} + 1X_{31}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30732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1X_{00} + 1X_{10} + 2X_{20} + 3X_{30}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1X_{01} + 1X_{11} + 2X_{21} + 3X_{31}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965024"/>
                  </a:ext>
                </a:extLst>
              </a:tr>
              <a:tr h="920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3X_{00} + 1X_{10} + 1X_{20} + 2X_{30}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3X_{01} + 1X_{11} + 1X_{21} + 2X_{31}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latinLnBrk="1"/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3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78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7F2F8A9-377A-7983-12D5-43E829D5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762E6A-F614-47F8-66AF-6851A596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676C6AE8-50B2-F4FE-D1ED-AAA3D40AFEB2}"/>
              </a:ext>
            </a:extLst>
          </p:cNvPr>
          <p:cNvSpPr txBox="1"/>
          <p:nvPr/>
        </p:nvSpPr>
        <p:spPr>
          <a:xfrm>
            <a:off x="174667" y="151367"/>
            <a:ext cx="732764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0C784-ACEC-EA7B-29CC-C1539506779E}"/>
              </a:ext>
            </a:extLst>
          </p:cNvPr>
          <p:cNvSpPr txBox="1"/>
          <p:nvPr/>
        </p:nvSpPr>
        <p:spPr>
          <a:xfrm>
            <a:off x="880130" y="1650670"/>
            <a:ext cx="1896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Inv-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MixColumns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110.71s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192F9-BE24-0E43-6120-F438DB0E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231" y="1757545"/>
            <a:ext cx="7772400" cy="1713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43265-16D1-62D4-554E-928407B3E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231" y="3411371"/>
            <a:ext cx="7772400" cy="1589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4AF419-9B01-EC80-429C-31C8C9203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231" y="4992128"/>
            <a:ext cx="7772400" cy="14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6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DA6B983A-4A2E-3C7A-B117-BBABC0EC9ADE}"/>
              </a:ext>
            </a:extLst>
          </p:cNvPr>
          <p:cNvSpPr txBox="1"/>
          <p:nvPr/>
        </p:nvSpPr>
        <p:spPr>
          <a:xfrm>
            <a:off x="174667" y="151367"/>
            <a:ext cx="824493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AES – 128:</a:t>
            </a:r>
            <a:r>
              <a:rPr lang="ko-KR" altLang="en-US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Objectives</a:t>
            </a:r>
            <a:endParaRPr sz="40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91598-15FB-5E96-4F2A-898C7904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49FA6-1E0E-45BA-54F9-692C3813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7" y="1425039"/>
            <a:ext cx="2603333" cy="4987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5683E-B537-9C32-729B-196E3C5CAD74}"/>
              </a:ext>
            </a:extLst>
          </p:cNvPr>
          <p:cNvSpPr txBox="1"/>
          <p:nvPr/>
        </p:nvSpPr>
        <p:spPr>
          <a:xfrm>
            <a:off x="3618063" y="2395363"/>
            <a:ext cx="650851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Scheduling with Liberatefhe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</a:p>
          <a:p>
            <a:pPr marL="285750" indent="-285750">
              <a:buFontTx/>
              <a:buChar char="-"/>
            </a:pPr>
            <a:endParaRPr kumimoji="1" lang="en-US" altLang="ko-KR" sz="3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</a:p>
          <a:p>
            <a:endParaRPr kumimoji="1" lang="ko-KR" altLang="en-US" sz="3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" name="그림 2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99E23B-06B6-A8A7-F5A0-ECEC25A3CC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23" t="14754" r="14962" b="-544"/>
          <a:stretch>
            <a:fillRect/>
          </a:stretch>
        </p:blipFill>
        <p:spPr>
          <a:xfrm>
            <a:off x="9714015" y="3847699"/>
            <a:ext cx="2476995" cy="30221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B0EF3E86-9483-B44A-3B94-C3A69F3B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BCB0E0-A524-8A46-5D5E-7EC76A77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2549DADB-0CE0-5E6C-12B8-7588C1BB4A49}"/>
              </a:ext>
            </a:extLst>
          </p:cNvPr>
          <p:cNvSpPr txBox="1"/>
          <p:nvPr/>
        </p:nvSpPr>
        <p:spPr>
          <a:xfrm>
            <a:off x="174667" y="151367"/>
            <a:ext cx="732764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B0CC6-6C39-4BC2-D304-63BD4FCD7C99}"/>
              </a:ext>
            </a:extLst>
          </p:cNvPr>
          <p:cNvSpPr txBox="1"/>
          <p:nvPr/>
        </p:nvSpPr>
        <p:spPr>
          <a:xfrm>
            <a:off x="1223159" y="1867597"/>
            <a:ext cx="6935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라운드 당 평균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150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암호화 전체 파이프라인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1495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* </a:t>
            </a:r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캐싱으로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인해 라운드가 지남에 따라 모든 연산 속도 최대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 감소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2048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병렬 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of Decryption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 0.72s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XOR = 0.014s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Inv-SubBytes = 0.02s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Inv-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ShiftRows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0.00027s</a:t>
            </a: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Amortized Time of Inv-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MixColumns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0.053s</a:t>
            </a: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Bootstrapping time =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건당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초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98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8241590-2C23-5A48-E316-287C403B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868DF6A2-A779-82BC-67C5-AF6B8252C6EF}"/>
              </a:ext>
            </a:extLst>
          </p:cNvPr>
          <p:cNvSpPr txBox="1"/>
          <p:nvPr/>
        </p:nvSpPr>
        <p:spPr>
          <a:xfrm>
            <a:off x="174667" y="151367"/>
            <a:ext cx="824493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AES - 128</a:t>
            </a:r>
            <a:endParaRPr sz="40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6CB6C9-B082-07F4-EE28-4E2E3C40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29E18-9E86-0A46-0B35-6570392E28A4}"/>
              </a:ext>
            </a:extLst>
          </p:cNvPr>
          <p:cNvSpPr txBox="1"/>
          <p:nvPr/>
        </p:nvSpPr>
        <p:spPr>
          <a:xfrm>
            <a:off x="1855095" y="3044279"/>
            <a:ext cx="8481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Scheduling with Liberatefhe</a:t>
            </a:r>
            <a:endParaRPr kumimoji="1" lang="ko-KR" altLang="en-US" sz="4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6" name="그림 5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06CF7C-8D03-26B2-9BB5-477C221D93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3" t="14754" r="14962" b="-544"/>
          <a:stretch>
            <a:fillRect/>
          </a:stretch>
        </p:blipFill>
        <p:spPr>
          <a:xfrm>
            <a:off x="9714015" y="3847699"/>
            <a:ext cx="2476995" cy="30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1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3C53F38-513D-B05E-37AF-0590AB11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5B1FF208-1132-B79C-029B-FE665ADB63D2}"/>
              </a:ext>
            </a:extLst>
          </p:cNvPr>
          <p:cNvSpPr txBox="1"/>
          <p:nvPr/>
        </p:nvSpPr>
        <p:spPr>
          <a:xfrm>
            <a:off x="174667" y="151367"/>
            <a:ext cx="383919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Scheduling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4FA23F-0248-4D2A-6407-FEC082BF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pic>
        <p:nvPicPr>
          <p:cNvPr id="10" name="그림 9" descr="클립아트, 만화 영화, 아동 미술, 이모티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20A402-18AD-9BA2-B9B5-2E9CEF8FB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3" t="6830" r="3749" b="5737"/>
          <a:stretch>
            <a:fillRect/>
          </a:stretch>
        </p:blipFill>
        <p:spPr>
          <a:xfrm>
            <a:off x="3748170" y="1291441"/>
            <a:ext cx="4695660" cy="4275117"/>
          </a:xfrm>
          <a:prstGeom prst="rect">
            <a:avLst/>
          </a:prstGeom>
        </p:spPr>
      </p:pic>
      <p:pic>
        <p:nvPicPr>
          <p:cNvPr id="3" name="그림 2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C8499F-2DD6-1CF2-D2CD-9530C1E4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23" t="14754" r="14962" b="-544"/>
          <a:stretch>
            <a:fillRect/>
          </a:stretch>
        </p:blipFill>
        <p:spPr>
          <a:xfrm>
            <a:off x="9714015" y="3847699"/>
            <a:ext cx="2476995" cy="30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A850BD09-2E65-6FE6-BFD7-E10B5B3BA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10AEF0A1-2F8C-AABF-6D4F-20C7FE48DDC4}"/>
              </a:ext>
            </a:extLst>
          </p:cNvPr>
          <p:cNvSpPr txBox="1"/>
          <p:nvPr/>
        </p:nvSpPr>
        <p:spPr>
          <a:xfrm>
            <a:off x="174667" y="151367"/>
            <a:ext cx="383919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Scheduling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4A9E61-A505-4963-68E7-E863FBA9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FE70E-0161-D986-143D-BF873FAA0597}"/>
              </a:ext>
            </a:extLst>
          </p:cNvPr>
          <p:cNvSpPr txBox="1"/>
          <p:nvPr/>
        </p:nvSpPr>
        <p:spPr>
          <a:xfrm>
            <a:off x="1021278" y="1650670"/>
            <a:ext cx="884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zeta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위상으로의 변환 후 암호문의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engine.add, </a:t>
            </a:r>
            <a:r>
              <a:rPr kumimoji="1" lang="en-US" altLang="ko-KR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engine.multiply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정수의 암호문과 달라진다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D654C-E7DC-DB47-CF7D-A54BD3322CE3}"/>
              </a:ext>
            </a:extLst>
          </p:cNvPr>
          <p:cNvSpPr txBox="1"/>
          <p:nvPr/>
        </p:nvSpPr>
        <p:spPr>
          <a:xfrm>
            <a:off x="1021278" y="2315309"/>
            <a:ext cx="56252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engine.multiply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zeta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위상에서의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gf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합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즉 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16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모듈러 합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engine.add = ?? (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아직 패턴을 찾지 못함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971B1-9566-51CC-7A6A-9AC03D967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644" y="4500748"/>
            <a:ext cx="10157332" cy="2205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E5495C-5D25-D07F-CD4C-11833703A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644" y="2732492"/>
            <a:ext cx="8412562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A6EFFBC1-8615-2617-B67D-418C1076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EABF587C-B2BB-29BB-3C74-79E20F27CEA5}"/>
              </a:ext>
            </a:extLst>
          </p:cNvPr>
          <p:cNvSpPr txBox="1"/>
          <p:nvPr/>
        </p:nvSpPr>
        <p:spPr>
          <a:xfrm>
            <a:off x="174667" y="151367"/>
            <a:ext cx="383919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Scheduling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5068CA-9A7F-6822-EF34-304560D4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67F6D4-1347-3662-3FE6-1147C3C4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24002"/>
            <a:ext cx="7772400" cy="56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FA1987FD-75D9-AAE5-E9A7-40325E02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25BEDA-8371-A4C0-377B-EE6783C1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9DC7BFED-0D59-241A-79BE-17C0A79110D8}"/>
              </a:ext>
            </a:extLst>
          </p:cNvPr>
          <p:cNvSpPr txBox="1"/>
          <p:nvPr/>
        </p:nvSpPr>
        <p:spPr>
          <a:xfrm>
            <a:off x="174667" y="151367"/>
            <a:ext cx="269916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dirty="0">
                <a:solidFill>
                  <a:schemeClr val="dk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AES - 128</a:t>
            </a:r>
            <a:endParaRPr sz="4000" dirty="0">
              <a:solidFill>
                <a:schemeClr val="dk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943B0-04D3-997D-CBDA-972BB699500A}"/>
              </a:ext>
            </a:extLst>
          </p:cNvPr>
          <p:cNvSpPr txBox="1"/>
          <p:nvPr/>
        </p:nvSpPr>
        <p:spPr>
          <a:xfrm>
            <a:off x="2461832" y="3044279"/>
            <a:ext cx="7268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7" name="그림 6" descr="패턴, 사각형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D3D4E8-F414-5A0F-ED1E-BF4EFF8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23" t="14754" r="14962" b="-544"/>
          <a:stretch>
            <a:fillRect/>
          </a:stretch>
        </p:blipFill>
        <p:spPr>
          <a:xfrm>
            <a:off x="9714015" y="3847699"/>
            <a:ext cx="2476995" cy="30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03045F61-9460-0789-1A9D-B7822D7AA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39D587-065B-F381-F9C1-E9FA426B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49C91F39-4B4F-7735-310E-147A1EE948DB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F4202-7FD2-088D-0BFF-21CF0974272C}"/>
              </a:ext>
            </a:extLst>
          </p:cNvPr>
          <p:cNvSpPr txBox="1"/>
          <p:nvPr/>
        </p:nvSpPr>
        <p:spPr>
          <a:xfrm>
            <a:off x="228523" y="1650670"/>
            <a:ext cx="5739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★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rotate, bootstrap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등의 연산은 결과를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NTT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형태로 되돌려주기 때문에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coefficient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도메인만 입력으로 받는 </a:t>
            </a:r>
            <a:r>
              <a:rPr kumimoji="1" lang="en-US" altLang="ko-KR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make_power_basis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사용하기 위해서는 도메인 변환 함수인 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engine.intt(ciphertext)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사용하여 </a:t>
            </a:r>
            <a:b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NTT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 Coefficient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Wingdings" pitchFamily="2" charset="2"/>
              </a:rPr>
              <a:t> 도메인으로 변환</a:t>
            </a:r>
            <a:endParaRPr kumimoji="1"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6D8CCA-9357-4CB2-DDC0-85F21F82EA5E}"/>
              </a:ext>
            </a:extLst>
          </p:cNvPr>
          <p:cNvGrpSpPr/>
          <p:nvPr/>
        </p:nvGrpSpPr>
        <p:grpSpPr>
          <a:xfrm>
            <a:off x="6096000" y="2305235"/>
            <a:ext cx="5867477" cy="3223420"/>
            <a:chOff x="6095999" y="2451465"/>
            <a:chExt cx="5867477" cy="32234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A45D93-74C2-0B70-8494-0B703E3B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2451465"/>
              <a:ext cx="5867477" cy="11920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7838D7-B903-721D-D186-656B34237CE2}"/>
                </a:ext>
              </a:extLst>
            </p:cNvPr>
            <p:cNvSpPr txBox="1"/>
            <p:nvPr/>
          </p:nvSpPr>
          <p:spPr>
            <a:xfrm>
              <a:off x="6095999" y="3643560"/>
              <a:ext cx="58674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지원되는 생성자 시그니처</a:t>
              </a:r>
              <a:r>
                <a:rPr kumimoji="1" lang="en-US" altLang="ko-KR" dirty="0"/>
                <a:t>:</a:t>
              </a:r>
            </a:p>
            <a:p>
              <a:pPr marL="342900" indent="-342900">
                <a:buAutoNum type="arabicPeriod"/>
              </a:pPr>
              <a:r>
                <a:rPr kumimoji="1" lang="en-US" altLang="ko-KR" dirty="0"/>
                <a:t>Engine(mode, </a:t>
              </a:r>
              <a:r>
                <a:rPr kumimoji="1" lang="en-US" altLang="ko-KR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use_bootstrap</a:t>
              </a:r>
              <a:r>
                <a:rPr kumimoji="1" lang="en-US" altLang="ko-KR" dirty="0"/>
                <a:t>, use_multiparty, thread_count, device_id)</a:t>
              </a:r>
            </a:p>
            <a:p>
              <a:pPr marL="342900" indent="-342900">
                <a:buAutoNum type="arabicPeriod"/>
              </a:pPr>
              <a:r>
                <a:rPr kumimoji="1" lang="en-US" altLang="ko-KR" dirty="0"/>
                <a:t>Engine(max_level, mode, use_multiparty, thread_count, device_id)</a:t>
              </a:r>
            </a:p>
            <a:p>
              <a:pPr marL="342900" indent="-342900">
                <a:buAutoNum type="arabicPeriod"/>
              </a:pPr>
              <a:r>
                <a:rPr kumimoji="1" lang="en-US" altLang="ko-KR" dirty="0"/>
                <a:t>Engine(log_coeff_count=N, special_prime_count, use_multiparty, thread_count, device_id)</a:t>
              </a:r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024378-59A9-C382-C5AA-E28FE64FD1CB}"/>
              </a:ext>
            </a:extLst>
          </p:cNvPr>
          <p:cNvGrpSpPr/>
          <p:nvPr/>
        </p:nvGrpSpPr>
        <p:grpSpPr>
          <a:xfrm>
            <a:off x="228523" y="5852294"/>
            <a:ext cx="7772400" cy="896884"/>
            <a:chOff x="606631" y="5692607"/>
            <a:chExt cx="7772400" cy="89688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AB133D-A8C6-A747-8980-205C992B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631" y="5692607"/>
              <a:ext cx="7772400" cy="6979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5C320C-B606-F43A-9308-2C21433BA5B2}"/>
                </a:ext>
              </a:extLst>
            </p:cNvPr>
            <p:cNvSpPr txBox="1"/>
            <p:nvPr/>
          </p:nvSpPr>
          <p:spPr>
            <a:xfrm>
              <a:off x="749135" y="6281714"/>
              <a:ext cx="3631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2025/07/24 </a:t>
              </a:r>
              <a:r>
                <a:rPr kumimoji="1" lang="en-US" altLang="ko-KR" sz="14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desilofhe</a:t>
              </a:r>
              <a:r>
                <a:rPr kumimoji="1" lang="en-US" altLang="ko-KR" sz="1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1.3.0 Release Notes</a:t>
              </a:r>
              <a:endParaRPr kumimoji="1" lang="ko-KR" altLang="en-US" sz="1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30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BDCB2D8D-ECDE-4F9A-5D8C-53B09DB0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2AF1AF-026C-06D1-EAB4-409579E2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65" y="0"/>
            <a:ext cx="1650670" cy="1650670"/>
          </a:xfrm>
          <a:prstGeom prst="rect">
            <a:avLst/>
          </a:prstGeom>
        </p:spPr>
      </p:pic>
      <p:sp>
        <p:nvSpPr>
          <p:cNvPr id="5" name="Google Shape;82;p17">
            <a:extLst>
              <a:ext uri="{FF2B5EF4-FFF2-40B4-BE49-F238E27FC236}">
                <a16:creationId xmlns:a16="http://schemas.microsoft.com/office/drawing/2014/main" id="{AC07F8CE-CA5A-0AE7-7768-EECF08372661}"/>
              </a:ext>
            </a:extLst>
          </p:cNvPr>
          <p:cNvSpPr txBox="1"/>
          <p:nvPr/>
        </p:nvSpPr>
        <p:spPr>
          <a:xfrm>
            <a:off x="174667" y="151367"/>
            <a:ext cx="680802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kumimoji="1" lang="en-US" altLang="ko-KR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Encryption with Liberatefhe</a:t>
            </a:r>
            <a:endParaRPr kumimoji="1" lang="ko-KR" altLang="en-US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0B77C2-9294-E52F-3A41-0E38A1903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41" y="1650670"/>
            <a:ext cx="5886259" cy="4095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E913-9B6C-74F1-2506-20636BD6B850}"/>
              </a:ext>
            </a:extLst>
          </p:cNvPr>
          <p:cNvSpPr txBox="1"/>
          <p:nvPr/>
        </p:nvSpPr>
        <p:spPr>
          <a:xfrm>
            <a:off x="926275" y="1757548"/>
            <a:ext cx="2183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xor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연산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작동 시간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level=10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암호문 기준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30.18s-15.47s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소요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level 5 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소모</a:t>
            </a:r>
            <a:endParaRPr kumimoji="1"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980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780</Words>
  <Application>Microsoft Macintosh PowerPoint</Application>
  <PresentationFormat>와이드스크린</PresentationFormat>
  <Paragraphs>135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Wingdings</vt:lpstr>
      <vt:lpstr>맑은 고딕</vt:lpstr>
      <vt:lpstr>Pretendard Medium</vt:lpstr>
      <vt:lpstr>Arial</vt:lpstr>
      <vt:lpstr>Office 테마</vt:lpstr>
      <vt:lpstr>DGIST 여름인턴 4주차 최종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Kwon Taewan</dc:creator>
  <cp:lastModifiedBy>Kwon Taewan</cp:lastModifiedBy>
  <cp:revision>193</cp:revision>
  <dcterms:created xsi:type="dcterms:W3CDTF">2025-07-30T13:21:21Z</dcterms:created>
  <dcterms:modified xsi:type="dcterms:W3CDTF">2025-07-31T04:57:14Z</dcterms:modified>
</cp:coreProperties>
</file>